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notesMasterIdLst>
    <p:notesMasterId r:id="rId15"/>
  </p:notesMasterIdLst>
  <p:sldIdLst>
    <p:sldId id="389" r:id="rId2"/>
    <p:sldId id="274" r:id="rId3"/>
    <p:sldId id="331" r:id="rId4"/>
    <p:sldId id="275" r:id="rId5"/>
    <p:sldId id="372" r:id="rId6"/>
    <p:sldId id="367" r:id="rId7"/>
    <p:sldId id="329" r:id="rId8"/>
    <p:sldId id="347" r:id="rId9"/>
    <p:sldId id="333" r:id="rId10"/>
    <p:sldId id="386" r:id="rId11"/>
    <p:sldId id="384" r:id="rId12"/>
    <p:sldId id="345" r:id="rId13"/>
    <p:sldId id="385" r:id="rId14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FFCC"/>
    <a:srgbClr val="79DD79"/>
    <a:srgbClr val="2C5800"/>
    <a:srgbClr val="3FBF3F"/>
    <a:srgbClr val="74B230"/>
    <a:srgbClr val="009900"/>
    <a:srgbClr val="B0C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21" autoAdjust="0"/>
  </p:normalViewPr>
  <p:slideViewPr>
    <p:cSldViewPr>
      <p:cViewPr varScale="1">
        <p:scale>
          <a:sx n="69" d="100"/>
          <a:sy n="69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9121AD3-D457-423F-B762-5A04EBFB987A}" type="datetimeFigureOut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045567-44EB-46B0-8DCB-7F8391393E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3848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0169" y="5142577"/>
            <a:ext cx="5361352" cy="4250619"/>
          </a:xfrm>
        </p:spPr>
        <p:txBody>
          <a:bodyPr/>
          <a:lstStyle/>
          <a:p>
            <a:pPr indent="542478" algn="just"/>
            <a:r>
              <a:rPr lang="ru-RU" dirty="0" smtClean="0"/>
              <a:t>Для общеобразовательных школ был внедрен модуль </a:t>
            </a:r>
            <a:r>
              <a:rPr lang="ru-RU" dirty="0" err="1" smtClean="0"/>
              <a:t>внутришкоьного</a:t>
            </a:r>
            <a:r>
              <a:rPr lang="ru-RU" dirty="0" smtClean="0"/>
              <a:t> документооборота (движение учащихся) и проведено мониторинговое исследование всех учащихся 5-11 классов. </a:t>
            </a:r>
          </a:p>
          <a:p>
            <a:pPr indent="542478" algn="just"/>
            <a:r>
              <a:rPr lang="ru-RU" dirty="0" err="1"/>
              <a:t>Внутришкольный</a:t>
            </a:r>
            <a:r>
              <a:rPr lang="ru-RU" dirty="0"/>
              <a:t> документооборот позволяет автоматизировать процесс создания и утверждения приказов о движении учащихся и навести порядок в работе пользователей с учетными данными учащихся.</a:t>
            </a:r>
          </a:p>
          <a:p>
            <a:pPr indent="542478" algn="just"/>
            <a:r>
              <a:rPr lang="ru-RU" dirty="0" smtClean="0"/>
              <a:t>Созданная система тестирования в дальнейшем будет использоваться для проведения срезов знаний и мониторинговых исследований.</a:t>
            </a:r>
          </a:p>
          <a:p>
            <a:pPr indent="542478" algn="just"/>
            <a:endParaRPr lang="ru-RU" dirty="0"/>
          </a:p>
          <a:p>
            <a:pPr indent="542478" algn="just"/>
            <a:r>
              <a:rPr lang="ru-RU" dirty="0" smtClean="0"/>
              <a:t>В 2014 году планируется в части развития документооборота создать и внедрить модуль кадрового учета сотрудников, а в части развития системы отчётности автоматизировать формирование отчетной формы ОШ-1 для того, чтобы облегчить работу школ по сбору данной формы отёчности и передачи ее в вышестоящие органы.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395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95350" y="746125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 txBox="1">
            <a:spLocks noGrp="1"/>
          </p:cNvSpPr>
          <p:nvPr/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187BB3D-B196-4FF0-A09B-70B5F7A99B06}" type="slidenum">
              <a:rPr lang="ru-RU" sz="1200">
                <a:latin typeface="Calibri" pitchFamily="34" charset="0"/>
              </a:rPr>
              <a:pPr algn="r"/>
              <a:t>8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673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95350" y="746125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79" name="Номер слайда 3"/>
          <p:cNvSpPr txBox="1">
            <a:spLocks noGrp="1"/>
          </p:cNvSpPr>
          <p:nvPr/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FEEC176-81C2-4241-A4EE-1B7860E62A3F}" type="slidenum">
              <a:rPr lang="ru-RU" sz="1200">
                <a:latin typeface="+mn-lt"/>
              </a:rPr>
              <a:pPr algn="r">
                <a:defRPr/>
              </a:pPr>
              <a:t>9</a:t>
            </a:fld>
            <a:endParaRPr lang="ru-RU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1822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95350" y="746125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 txBox="1">
            <a:spLocks noGrp="1"/>
          </p:cNvSpPr>
          <p:nvPr/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187BB3D-B196-4FF0-A09B-70B5F7A99B06}" type="slidenum">
              <a:rPr lang="ru-RU" sz="1200">
                <a:latin typeface="Calibri" pitchFamily="34" charset="0"/>
              </a:rPr>
              <a:pPr algn="r"/>
              <a:t>11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822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95350" y="746125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 txBox="1">
            <a:spLocks noGrp="1"/>
          </p:cNvSpPr>
          <p:nvPr/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187BB3D-B196-4FF0-A09B-70B5F7A99B06}" type="slidenum">
              <a:rPr lang="ru-RU" sz="1200">
                <a:latin typeface="Calibri" pitchFamily="34" charset="0"/>
              </a:rPr>
              <a:pPr algn="r"/>
              <a:t>12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195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B8F401-573C-4E5E-8718-AE9E8BC6E770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A36823-42D8-41D7-A286-1AD98FC117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306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0351AF-B19A-41C9-8D3B-184A93BA3314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2D43B4-613F-4379-ABAC-C8A11782DD4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66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BA2556-52EE-4A91-A16C-ACF90B992259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BD8BC-A248-47BB-A73A-87ED84BA6D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95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A39FD8-4967-48F4-BD33-617BE8A4C66F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FEFC4B-73DF-4EDA-A5B5-D75A7FD3D7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97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8F07A4-3CAB-4799-B604-A52EBD302B13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C8E57C-23A9-4E64-AAEB-4F581A4284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53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749D7D-A679-43DE-9DCE-F6C998FB0956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E1A03-4FB9-47EE-92D9-8A47230A34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52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9F3A4-CEAB-469F-8B12-B49A135279A2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F01F37-319C-43F7-B6A0-E91FC2509D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910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5A74E1-834A-40BE-8D13-FEA4232B7832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52DBE2-C6BF-4E60-A1F4-F676141D45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658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8EF24C-C936-4900-BE0C-B083D69A17E9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D031A5-5C1F-45BE-86F4-F9584817C1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81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4FD731-0ACD-40ED-B6BA-C865D24B82C9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704DE-E118-47BA-BAFA-0835190659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53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A462A6-492C-4E8C-9BDC-A8E56860B6B8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468FF8-27AC-46B8-A12A-87BE08F010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248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C81F4172-CFC7-4596-9DC7-3A0662B8B414}" type="datetime1">
              <a:rPr lang="ru-RU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25D6D1F6-2A36-4F9A-B36C-4DEDDD3C22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8073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D50ECD-D04E-4CE2-93E6-9611483595AF}" type="datetimeFigureOut">
              <a:rPr lang="ru-RU" smtClean="0"/>
              <a:pPr>
                <a:defRPr/>
              </a:pPr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F83F0DC-1E81-40A3-99CD-DF9A0EB0B4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01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организации повышения квалификации работников образования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2017 году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3727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72650" y="0"/>
            <a:ext cx="9216649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28674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00" y="0"/>
            <a:ext cx="4603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63956" y="213836"/>
            <a:ext cx="820891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Документы, регламентирующие дополнительное профессиональное образование работников образования</a:t>
            </a:r>
          </a:p>
        </p:txBody>
      </p:sp>
      <p:sp>
        <p:nvSpPr>
          <p:cNvPr id="28677" name="Rectangle 1"/>
          <p:cNvSpPr>
            <a:spLocks noChangeArrowheads="1"/>
          </p:cNvSpPr>
          <p:nvPr/>
        </p:nvSpPr>
        <p:spPr bwMode="auto">
          <a:xfrm>
            <a:off x="3006728" y="17203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007074"/>
              </p:ext>
            </p:extLst>
          </p:nvPr>
        </p:nvGraphicFramePr>
        <p:xfrm>
          <a:off x="395537" y="836712"/>
          <a:ext cx="8496944" cy="5852160"/>
        </p:xfrm>
        <a:graphic>
          <a:graphicData uri="http://schemas.openxmlformats.org/drawingml/2006/table">
            <a:tbl>
              <a:tblPr firstRow="1" bandRow="1"/>
              <a:tblGrid>
                <a:gridCol w="8496944"/>
              </a:tblGrid>
              <a:tr h="5852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marL="342900" indent="-342900">
                        <a:buAutoNum type="arabicPeriod"/>
                      </a:pPr>
                      <a:r>
                        <a:rPr lang="ru-RU" sz="21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Федеральный закон от 29.12.2012 г. №273-ФЗ </a:t>
                      </a:r>
                      <a:r>
                        <a:rPr lang="ru-RU" sz="2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«Об образовании в Российской Федерации» </a:t>
                      </a:r>
                      <a:r>
                        <a:rPr lang="ru-RU" sz="21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(введен с 01 сентября 2013 года):</a:t>
                      </a:r>
                    </a:p>
                    <a:p>
                      <a:pPr marL="0" indent="0">
                        <a:buNone/>
                      </a:pPr>
                      <a:endParaRPr lang="ru-RU" sz="11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9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ст.28. Компетенции, права,</a:t>
                      </a:r>
                      <a:r>
                        <a:rPr lang="ru-RU" sz="19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обязанности и ответственность ОО. </a:t>
                      </a:r>
                      <a:r>
                        <a:rPr lang="ru-RU" sz="19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Компетенции относятся: … п.5. прием на работу работников, распределение должностных обязанностей, </a:t>
                      </a:r>
                      <a:r>
                        <a:rPr lang="ru-RU" sz="1900" b="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создание условий и организация ДПО работников</a:t>
                      </a:r>
                      <a:r>
                        <a:rPr lang="ru-RU" sz="19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П.7 ОО несет ответственность… за невыполнение или ненадлежащее выполнение функций, отнесенных к ее компетенции </a:t>
                      </a:r>
                      <a:endParaRPr lang="ru-RU" sz="19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None/>
                      </a:pPr>
                      <a:endParaRPr lang="ru-RU" sz="19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9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ст.47. Правовой статус педагогических работников. </a:t>
                      </a:r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П.5 Педагоги имеют следующие права</a:t>
                      </a:r>
                      <a:r>
                        <a:rPr lang="ru-RU" sz="19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r>
                        <a:rPr lang="ru-RU" sz="19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9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дополнительное профессиональное образование по профилю педагогической деятельности не реже чем 1 раз в 3 года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9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ст.48. Обязанности и ответственность педагогических работников. </a:t>
                      </a:r>
                      <a:r>
                        <a:rPr lang="ru-RU" sz="19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П.1. Педработники обязаны: …7) </a:t>
                      </a:r>
                      <a:r>
                        <a:rPr lang="ru-RU" sz="1900" b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</a:t>
                      </a:r>
                      <a:r>
                        <a:rPr lang="ru-RU" sz="19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истематически</a:t>
                      </a:r>
                      <a:r>
                        <a:rPr lang="ru-RU" sz="1900" b="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повышать свой профессиональный уровень. </a:t>
                      </a:r>
                      <a:r>
                        <a:rPr lang="ru-RU" sz="1900" b="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П.4. Педработники несут ответственность  за неисполнение или ненадлежащее исполнение возложенных на них обязанностей.</a:t>
                      </a:r>
                      <a:endParaRPr lang="ru-RU" sz="1900" b="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None/>
                      </a:pPr>
                      <a:endParaRPr lang="ru-RU" sz="19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Bookman Old Style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endParaRPr lang="ru-RU" sz="19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14" y="-2584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7657" y="0"/>
            <a:ext cx="460516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761" y="345369"/>
            <a:ext cx="8280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Документы, регламентирующие дополнительное профессиональное </a:t>
            </a:r>
            <a:endParaRPr lang="ru-RU" sz="2000" b="1" dirty="0" smtClean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  <a:p>
            <a:pPr algn="ctr"/>
            <a:r>
              <a:rPr lang="ru-RU" sz="2000" b="1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образование </a:t>
            </a:r>
            <a:r>
              <a:rPr lang="ru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работников образования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06729" y="17203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12937"/>
              </p:ext>
            </p:extLst>
          </p:nvPr>
        </p:nvGraphicFramePr>
        <p:xfrm>
          <a:off x="422859" y="1163331"/>
          <a:ext cx="8613637" cy="5274556"/>
        </p:xfrm>
        <a:graphic>
          <a:graphicData uri="http://schemas.openxmlformats.org/drawingml/2006/table">
            <a:tbl>
              <a:tblPr firstRow="1" bandRow="1"/>
              <a:tblGrid>
                <a:gridCol w="8613637"/>
              </a:tblGrid>
              <a:tr h="52745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ru-RU" sz="21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Приказ Минобрнауки России от 1 июля 2013г. № 499 </a:t>
                      </a:r>
                      <a:r>
                        <a:rPr lang="ru-RU" sz="21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 утверждении Порядка организации и осуществления образовательной деятельности по дополнительным профессиональным программам»            </a:t>
                      </a:r>
                      <a:r>
                        <a:rPr lang="ru-RU" sz="2100" b="0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</a:t>
                      </a:r>
                      <a:r>
                        <a:rPr lang="ru-RU" sz="2100" b="0" i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100" b="0" i="1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 ……минимально допустимый срок освоения программ повышения квалификации не может быть менее 16 часов, а срок освоения программ профессиональной переподготовки - менее 250 часов.</a:t>
                      </a:r>
                    </a:p>
                    <a:p>
                      <a:pPr marL="0" indent="0">
                        <a:buNone/>
                      </a:pPr>
                      <a:endParaRPr lang="ru-RU" sz="13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9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Приказом МОиН РТ от 08.10.2015 года №9389/15 утверждены требования к разработке и реализации программ дополнительного профессионального образования, </a:t>
                      </a:r>
                      <a:r>
                        <a:rPr lang="ru-RU" sz="19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трудоемкость программ для слушателей</a:t>
                      </a:r>
                      <a:r>
                        <a:rPr lang="ru-RU" sz="19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ü"/>
                      </a:pPr>
                      <a:r>
                        <a:rPr lang="ru-RU" sz="1900" b="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24 до 36 часов программы отдельных модулей, в том числе и для модулей ППК (интегрированных) по нескольким предметам;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ü"/>
                      </a:pPr>
                      <a:r>
                        <a:rPr lang="ru-RU" sz="1900" b="0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менее 72-х часов </a:t>
                      </a:r>
                      <a:r>
                        <a:rPr lang="ru-RU" sz="1900" b="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 работников ДОО, учителей начальных классов, работников ДОД, педагогов-психологов, социальных педагогов и др.;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ü"/>
                      </a:pPr>
                      <a:r>
                        <a:rPr lang="ru-RU" sz="1900" b="0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менее 108-ми часов </a:t>
                      </a:r>
                      <a:r>
                        <a:rPr lang="ru-RU" sz="1900" b="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 учителей-предметников, учителей-дефектологов;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900" b="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 72 до 144 часов для руководителей образовательных организаций.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259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72649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2969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00" y="0"/>
            <a:ext cx="4603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06351" y="411405"/>
            <a:ext cx="8280919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Документы, регламентирующие дополнительное профессиональное образование работников образования</a:t>
            </a:r>
          </a:p>
        </p:txBody>
      </p:sp>
      <p:sp>
        <p:nvSpPr>
          <p:cNvPr id="29701" name="Rectangle 1"/>
          <p:cNvSpPr>
            <a:spLocks noChangeArrowheads="1"/>
          </p:cNvSpPr>
          <p:nvPr/>
        </p:nvSpPr>
        <p:spPr bwMode="auto">
          <a:xfrm>
            <a:off x="3006728" y="17203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586688"/>
              </p:ext>
            </p:extLst>
          </p:nvPr>
        </p:nvGraphicFramePr>
        <p:xfrm>
          <a:off x="422275" y="1268760"/>
          <a:ext cx="8473331" cy="4831080"/>
        </p:xfrm>
        <a:graphic>
          <a:graphicData uri="http://schemas.openxmlformats.org/drawingml/2006/table">
            <a:tbl>
              <a:tblPr firstRow="1" bandRow="1"/>
              <a:tblGrid>
                <a:gridCol w="8473331"/>
              </a:tblGrid>
              <a:tr h="4680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marL="342900" indent="-342900" algn="ctr">
                        <a:buAutoNum type="arabicPeriod"/>
                      </a:pPr>
                      <a:r>
                        <a:rPr lang="ru-RU" sz="2400" b="0" u="non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Письмо Департамента государственной политики в сфере общего образования Минобрнауки России и Общероссийского Профсоюза образования от 23.03. 2015 </a:t>
                      </a:r>
                    </a:p>
                    <a:p>
                      <a:pPr marL="342900" indent="-342900" algn="ctr">
                        <a:buNone/>
                      </a:pPr>
                      <a:r>
                        <a:rPr lang="ru-RU" sz="2400" b="0" u="non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08-415/124 </a:t>
                      </a:r>
                      <a:r>
                        <a:rPr lang="ru-RU" sz="2400" b="1" u="non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«О реализации права педагогических работников на дополнительное профессиональное образование»</a:t>
                      </a:r>
                    </a:p>
                    <a:p>
                      <a:pPr marL="342900" indent="-342900" algn="ctr">
                        <a:buAutoNum type="arabicPeriod"/>
                      </a:pPr>
                      <a:endParaRPr lang="ru-RU" sz="2400" b="0" u="none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2400" b="0" u="non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Приказ Министерства образования и науки Республики Татарстан от 12.11.2014 №6492/14                                                </a:t>
                      </a:r>
                      <a:r>
                        <a:rPr lang="ru-RU" sz="2400" b="1" u="non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«О персонифицированной системе повышения квалификации работников образования Республики Татарстан»</a:t>
                      </a:r>
                    </a:p>
                    <a:p>
                      <a:pPr marL="342900" indent="-342900" algn="l" defTabSz="914400" rtl="0" eaLnBrk="1" latinLnBrk="0" hangingPunct="1">
                        <a:buAutoNum type="arabicPeriod"/>
                      </a:pPr>
                      <a:endParaRPr lang="ru-RU" sz="2100" b="1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120" y="366967"/>
            <a:ext cx="8352928" cy="6206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  <a:ea typeface="+mn-ea"/>
                <a:cs typeface="+mn-cs"/>
              </a:rPr>
              <a:t>Преимущества персонифицированной модели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559" y="1196752"/>
            <a:ext cx="8345929" cy="410445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адресное финансирование образовательных потребностей конкретного педагога</a:t>
            </a:r>
          </a:p>
          <a:p>
            <a:endParaRPr lang="ru-RU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создание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условий для конкурентного рынка программ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ПК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(отбор 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лучших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программ повышения квалификации и образовательных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организаций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>
              <a:buNone/>
            </a:pPr>
            <a:endParaRPr lang="ru-RU" sz="16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выбор места повышения квалификации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(формировать траекторию своего развития или определение маршрута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>
              <a:buNone/>
            </a:pP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оптимальное использование всех ресурсов республики для реализации программ ПК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18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5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91445" y="152589"/>
            <a:ext cx="8043813" cy="64468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  <a:ea typeface="+mn-ea"/>
                <a:cs typeface="+mn-cs"/>
              </a:rPr>
              <a:t>Интерфейс педагога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233195"/>
            <a:ext cx="8555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5" y="6309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297" y="859859"/>
            <a:ext cx="4820109" cy="1959540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242" y="3000802"/>
            <a:ext cx="4737164" cy="3709897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02131" y="4512357"/>
            <a:ext cx="1702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Функционал: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1445" y="4888229"/>
            <a:ext cx="38377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Анкетирование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Подача заявления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Просмотр/отказ от заявления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Формирование истории ПК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59859"/>
            <a:ext cx="3664376" cy="3460132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31436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72650" y="0"/>
            <a:ext cx="9216649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29701" name="Rectangle 1"/>
          <p:cNvSpPr>
            <a:spLocks noChangeArrowheads="1"/>
          </p:cNvSpPr>
          <p:nvPr/>
        </p:nvSpPr>
        <p:spPr bwMode="auto">
          <a:xfrm>
            <a:off x="3006728" y="17203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9449" y="162360"/>
            <a:ext cx="8007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Распределение  ПК по образовательным организациям  в 2016 году </a:t>
            </a:r>
            <a:endParaRPr lang="ru-RU" b="1" dirty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837067"/>
              </p:ext>
            </p:extLst>
          </p:nvPr>
        </p:nvGraphicFramePr>
        <p:xfrm>
          <a:off x="287201" y="548680"/>
          <a:ext cx="8496945" cy="606194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90208"/>
                <a:gridCol w="3362543"/>
                <a:gridCol w="1440160"/>
                <a:gridCol w="1800200"/>
                <a:gridCol w="1403834"/>
              </a:tblGrid>
              <a:tr h="165035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Всего на ПК в 2016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Обучено в 1 полугодии/%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Подтвердили ПК/%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222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1.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КФУ </a:t>
                      </a:r>
                      <a:endParaRPr lang="ru-RU" sz="15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7606</a:t>
                      </a:r>
                      <a:endParaRPr lang="ru-RU" sz="15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3 665 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48,1%)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3527 </a:t>
                      </a:r>
                      <a:endParaRPr lang="ru-RU" sz="15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4643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 т.ч. Межрегиональный центр КФУ</a:t>
                      </a:r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5010</a:t>
                      </a:r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500" i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3418  </a:t>
                      </a:r>
                      <a:r>
                        <a:rPr lang="ru-RU" sz="14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(49,0%)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500" i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3270 </a:t>
                      </a:r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7119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 т.ч. ИФМК КФУ</a:t>
                      </a:r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1955</a:t>
                      </a:r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172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</a:t>
                      </a:r>
                      <a:r>
                        <a:rPr lang="ru-RU" sz="1500" i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т.ч. Елабужский институт КФУ</a:t>
                      </a:r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641</a:t>
                      </a:r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247 </a:t>
                      </a:r>
                      <a:r>
                        <a:rPr lang="ru-RU" sz="14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(38,5%)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244 </a:t>
                      </a:r>
                      <a:endParaRPr lang="ru-RU" sz="15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3602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2.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НГПУ</a:t>
                      </a:r>
                      <a:endParaRPr lang="ru-RU" sz="15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4585</a:t>
                      </a:r>
                      <a:endParaRPr lang="ru-RU" sz="15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2821 </a:t>
                      </a:r>
                      <a:r>
                        <a:rPr lang="ru-RU" sz="1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61,5%)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2784 </a:t>
                      </a:r>
                      <a:endParaRPr lang="ru-RU" sz="15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3.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ИРО РТ</a:t>
                      </a:r>
                      <a:endParaRPr lang="ru-RU" sz="15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4071</a:t>
                      </a:r>
                      <a:endParaRPr lang="ru-RU" sz="15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2129 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52,2%)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2120</a:t>
                      </a:r>
                      <a:endParaRPr lang="ru-RU" sz="15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5602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РЦВР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660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321 (</a:t>
                      </a: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48,6%)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308 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9602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МИПК СПО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520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208  </a:t>
                      </a: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(40,0%)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189 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6401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ЦСГО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512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231 </a:t>
                      </a: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(45,1%)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220 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3200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Казанский ПК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428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151  </a:t>
                      </a:r>
                      <a:r>
                        <a:rPr lang="ru-RU" sz="14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400" b="0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35,2%)</a:t>
                      </a:r>
                      <a:endParaRPr lang="ru-RU" sz="1400" b="0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150 </a:t>
                      </a:r>
                      <a:endParaRPr lang="ru-RU" sz="1500" b="0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4401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Нижнекамский ПК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314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130 </a:t>
                      </a:r>
                      <a:r>
                        <a:rPr lang="ru-RU" sz="1400" b="0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(41,4%)</a:t>
                      </a:r>
                      <a:endParaRPr lang="ru-RU" sz="1400" b="0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130 </a:t>
                      </a:r>
                      <a:endParaRPr lang="ru-RU" sz="1500" b="0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9.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Арский ПК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311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127 </a:t>
                      </a:r>
                      <a:r>
                        <a:rPr lang="ru-RU" sz="1400" b="0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(40,8%)</a:t>
                      </a:r>
                      <a:endParaRPr lang="ru-RU" sz="1400" b="0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  <a:endParaRPr lang="ru-RU" sz="1500" b="0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8401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Мензелинский ПК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88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31  </a:t>
                      </a:r>
                      <a:r>
                        <a:rPr lang="ru-RU" sz="14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400" b="0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35,2%)</a:t>
                      </a:r>
                      <a:endParaRPr lang="ru-RU" sz="1400" b="0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31 </a:t>
                      </a:r>
                      <a:endParaRPr lang="ru-RU" sz="1500" b="0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18401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11.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Лениногорский МХ ПК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64</a:t>
                      </a:r>
                      <a:endParaRPr lang="ru-RU" sz="1500" b="1" i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45  </a:t>
                      </a:r>
                      <a:r>
                        <a:rPr lang="ru-RU" sz="14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400" b="0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70,3%)</a:t>
                      </a:r>
                      <a:endParaRPr lang="ru-RU" sz="1400" b="0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1" i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44 </a:t>
                      </a:r>
                      <a:endParaRPr lang="ru-RU" sz="1500" b="1" i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12.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Научный центр  БЖД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175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99  </a:t>
                      </a: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(56,5%)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74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2676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13.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Поволжская</a:t>
                      </a:r>
                      <a:r>
                        <a:rPr lang="ru-RU" sz="15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академия физкультуры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76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54  </a:t>
                      </a: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(71,0%)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53</a:t>
                      </a:r>
                      <a:endParaRPr lang="ru-RU" sz="15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200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15.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АСО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ru-RU" sz="15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34  </a:t>
                      </a:r>
                      <a:r>
                        <a:rPr lang="ru-RU" sz="14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(97,1%)</a:t>
                      </a:r>
                      <a:endParaRPr lang="ru-RU" sz="14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ru-RU" sz="15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ru-RU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ИТОГО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19 509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10 043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</a:rPr>
                        <a:t>(51,4%)</a:t>
                      </a:r>
                      <a:endParaRPr lang="ru-RU" sz="1400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9 834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</a:rPr>
                        <a:t>(97,9%)</a:t>
                      </a:r>
                      <a:endParaRPr lang="ru-RU" sz="1400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8998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97834" y="389674"/>
            <a:ext cx="80073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Проблемы, выявленные  при работе </a:t>
            </a:r>
            <a:endParaRPr lang="ru-RU" sz="2000" b="1" dirty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76672"/>
            <a:ext cx="792088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  операторы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образовательных организаций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ИС «Электронное образование»:</a:t>
            </a:r>
          </a:p>
          <a:p>
            <a:pPr marL="285750" indent="-285750" algn="just"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  - вовремя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не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обновляется информация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ЛК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,</a:t>
            </a:r>
          </a:p>
          <a:p>
            <a:pPr marL="285750" indent="-285750" algn="just">
              <a:spcAft>
                <a:spcPts val="0"/>
              </a:spcAft>
            </a:pP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algn="just"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  - вовремя не подтверждается в ЛК, что педагог прошел обучение и др.</a:t>
            </a:r>
          </a:p>
          <a:p>
            <a:pPr marL="285750" indent="-285750" algn="r"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   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06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308" y="150614"/>
            <a:ext cx="89361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Times New Roman" panose="02020603050405020304" pitchFamily="18" charset="0"/>
              </a:rPr>
              <a:t>О квалификационных требованиях к  педагогическим работникам (профессиональная переподготовка)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6"/>
          <p:cNvSpPr txBox="1">
            <a:spLocks/>
          </p:cNvSpPr>
          <p:nvPr/>
        </p:nvSpPr>
        <p:spPr>
          <a:xfrm>
            <a:off x="755576" y="2780928"/>
            <a:ext cx="7848872" cy="11521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квалификационных требованиях к педагогическим работникам организаций, реализующих программы дошкольного и общего образования» письмо Министерства образования и науки Российской Федерации от 10.08.2015 № 08-1240 (вх. 12.08.2015 №18395)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7365" y="4653136"/>
            <a:ext cx="7848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особенностях законодательного и нормативного правового обеспечения в сфере ДПО» письмо Министерства образования и науки Российской Федерации от 25.08.2015 № АК-2454/06 (вх. от 28.08.2015 №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19660)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6940" y="908720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дополнении  к письму Министерства образования и науки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от 13.08.2015 № исх-995/15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квалификационных требованиях к педагогическим работникам»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МОиН РТ от 06.05.2016 г №4104/16)</a:t>
            </a:r>
          </a:p>
        </p:txBody>
      </p:sp>
    </p:spTree>
    <p:extLst>
      <p:ext uri="{BB962C8B-B14F-4D97-AF65-F5344CB8AC3E}">
        <p14:creationId xmlns:p14="http://schemas.microsoft.com/office/powerpoint/2010/main" val="43017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895433"/>
            <a:ext cx="8064897" cy="413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838" marR="12700" lvl="1" indent="-285750" algn="just">
              <a:spcBef>
                <a:spcPts val="33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Работа с кандидатами на повышение квалификации в 2017 году </a:t>
            </a:r>
            <a:r>
              <a:rPr lang="ru-RU" sz="1500" b="1" dirty="0" smtClean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с 29 августа по 04 сентября </a:t>
            </a:r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текущего года. Ответственные за реализацию этапа: операторы образовательных организаций и муниципальные операторы</a:t>
            </a:r>
          </a:p>
          <a:p>
            <a:pPr marL="350838" marR="12700" lvl="1" indent="-285750" algn="just">
              <a:spcBef>
                <a:spcPts val="33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Прохождение 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работниками образования анкетирования через личный кабинет </a:t>
            </a:r>
            <a:r>
              <a:rPr lang="ru-RU" sz="1500" b="1" dirty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с 5 по 15 сентября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 текущего года. Ответственные за реализацию этапа: работники образования, операторы образовательных организаций и муниципальные операторы</a:t>
            </a:r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</a:p>
          <a:p>
            <a:pPr marL="350838" marR="12700" lvl="1" indent="-285750" algn="just">
              <a:spcBef>
                <a:spcPts val="33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Подача заявлений (выбор даты, темы, места повышения квалификации) на повышение квалификации работниками образования </a:t>
            </a:r>
            <a:r>
              <a:rPr lang="ru-RU" sz="1500" b="1" dirty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с 21 по 30 ноября текущего года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. Ответственный за реализацию этапа: операторы образовательных организаций и муниципальные операторы.</a:t>
            </a:r>
          </a:p>
          <a:p>
            <a:pPr marL="350838" marR="12700" lvl="1" indent="-285750" algn="just">
              <a:spcBef>
                <a:spcPts val="3300"/>
              </a:spcBef>
              <a:spcAft>
                <a:spcPts val="0"/>
              </a:spcAft>
              <a:buFont typeface="+mj-lt"/>
              <a:buAutoNum type="arabicPeriod"/>
            </a:pPr>
            <a:endParaRPr lang="ru-RU" sz="1500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7315"/>
            <a:ext cx="8208912" cy="1797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spcAft>
                <a:spcPts val="0"/>
              </a:spcAft>
            </a:pPr>
            <a:r>
              <a:rPr lang="ru-RU" sz="2000" b="1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Этапы </a:t>
            </a:r>
            <a:r>
              <a:rPr lang="ru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работы с модулем «Повышение квалификации</a:t>
            </a:r>
            <a:r>
              <a:rPr lang="tt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 работников образования</a:t>
            </a:r>
            <a:r>
              <a:rPr lang="ru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»</a:t>
            </a:r>
            <a:r>
              <a:rPr lang="tt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 на образовательном портале </a:t>
            </a:r>
            <a:endParaRPr lang="ru-RU" sz="2000" b="1" dirty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  <a:p>
            <a:pPr algn="ctr">
              <a:lnSpc>
                <a:spcPts val="1900"/>
              </a:lnSpc>
              <a:spcAft>
                <a:spcPts val="0"/>
              </a:spcAft>
            </a:pPr>
            <a:r>
              <a:rPr lang="ru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«</a:t>
            </a:r>
            <a:r>
              <a:rPr lang="tt-RU" sz="20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Электронное образование в Республике Татарстан</a:t>
            </a:r>
            <a:r>
              <a:rPr lang="ru-RU" sz="2000" b="1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»</a:t>
            </a:r>
          </a:p>
          <a:p>
            <a:pPr algn="ctr">
              <a:lnSpc>
                <a:spcPts val="1900"/>
              </a:lnSpc>
              <a:spcAft>
                <a:spcPts val="0"/>
              </a:spcAft>
            </a:pPr>
            <a:endParaRPr lang="ru-RU" sz="2000" b="1" dirty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  <a:p>
            <a:pPr algn="ctr">
              <a:lnSpc>
                <a:spcPts val="1900"/>
              </a:lnSpc>
              <a:spcAft>
                <a:spcPts val="0"/>
              </a:spcAft>
            </a:pPr>
            <a:endParaRPr lang="ru-RU" sz="2000" b="1" dirty="0" smtClean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  <a:p>
            <a:pPr algn="ctr">
              <a:lnSpc>
                <a:spcPts val="1900"/>
              </a:lnSpc>
              <a:spcAft>
                <a:spcPts val="0"/>
              </a:spcAft>
            </a:pPr>
            <a:endParaRPr lang="ru-RU" sz="2000" b="1" dirty="0" smtClean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  <a:p>
            <a:pPr algn="ctr">
              <a:lnSpc>
                <a:spcPts val="1900"/>
              </a:lnSpc>
              <a:spcAft>
                <a:spcPts val="0"/>
              </a:spcAft>
            </a:pPr>
            <a:endParaRPr lang="ru-RU" sz="2000" b="1" dirty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1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38815" y="57000"/>
            <a:ext cx="8007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Совершенствование  системы ПК в 2016/2017 </a:t>
            </a:r>
            <a:r>
              <a:rPr lang="ru-RU" sz="2400" b="1" dirty="0" err="1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уч</a:t>
            </a:r>
            <a:r>
              <a:rPr lang="ru-RU" sz="2400" b="1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. году</a:t>
            </a:r>
            <a:endParaRPr lang="ru-RU" sz="2400" b="1" dirty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8815" y="1028183"/>
            <a:ext cx="777686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+mn-lt"/>
              </a:rPr>
              <a:t>создание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</a:rPr>
              <a:t>современных программ повышения квалификации </a:t>
            </a:r>
            <a:r>
              <a:rPr lang="ru-RU" sz="2000" dirty="0" smtClean="0">
                <a:solidFill>
                  <a:srgbClr val="002060"/>
                </a:solidFill>
                <a:latin typeface="+mn-lt"/>
              </a:rPr>
              <a:t>и </a:t>
            </a:r>
            <a:r>
              <a:rPr lang="ru-RU" sz="2000" dirty="0" err="1" smtClean="0">
                <a:solidFill>
                  <a:srgbClr val="002060"/>
                </a:solidFill>
                <a:latin typeface="+mn-lt"/>
              </a:rPr>
              <a:t>профпереподготовки</a:t>
            </a:r>
            <a:r>
              <a:rPr lang="ru-RU" sz="2000" dirty="0" smtClean="0">
                <a:solidFill>
                  <a:srgbClr val="002060"/>
                </a:solidFill>
                <a:latin typeface="+mn-lt"/>
              </a:rPr>
              <a:t>, которые соответствуют профессиональным требованиям; </a:t>
            </a: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sz="2000" dirty="0" smtClean="0">
              <a:solidFill>
                <a:srgbClr val="002060"/>
              </a:solidFill>
              <a:latin typeface="+mn-lt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+mn-lt"/>
              </a:rPr>
              <a:t>расширение использования в ПК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</a:rPr>
              <a:t>уникального опыта лучших учителей и ведущих школ</a:t>
            </a:r>
            <a:r>
              <a:rPr lang="ru-RU" sz="2000" dirty="0" smtClean="0">
                <a:solidFill>
                  <a:srgbClr val="002060"/>
                </a:solidFill>
                <a:latin typeface="+mn-lt"/>
              </a:rPr>
              <a:t> республики в качестве источника передовых практик обучения; </a:t>
            </a: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sz="2000" dirty="0" smtClean="0">
              <a:latin typeface="+mn-lt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Times New Roman"/>
                <a:cs typeface="Arial" pitchFamily="34" charset="0"/>
              </a:rPr>
              <a:t>внедрение 2-х уровневой экспертной оценки программ ДПО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Times New Roman"/>
                <a:cs typeface="Arial" pitchFamily="34" charset="0"/>
              </a:rPr>
              <a:t>: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Times New Roman"/>
                <a:cs typeface="Arial" pitchFamily="34" charset="0"/>
              </a:rPr>
              <a:t>    1)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ea typeface="Times New Roman"/>
                <a:cs typeface="Arial" pitchFamily="34" charset="0"/>
              </a:rPr>
              <a:t>отбор организаций ДПО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Times New Roman"/>
                <a:cs typeface="Arial" pitchFamily="34" charset="0"/>
              </a:rPr>
              <a:t>    2) оценка программ отобранных организаций   </a:t>
            </a: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n-lt"/>
              <a:ea typeface="Times New Roman"/>
              <a:cs typeface="Arial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Times New Roman"/>
                <a:cs typeface="Arial" pitchFamily="34" charset="0"/>
              </a:rPr>
              <a:t>выбор программ учителями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Times New Roman"/>
                <a:cs typeface="Arial" pitchFamily="34" charset="0"/>
              </a:rPr>
              <a:t>в информационной системе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Times New Roman"/>
                <a:cs typeface="Arial" pitchFamily="34" charset="0"/>
              </a:rPr>
              <a:t>по категориям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Times New Roman"/>
                <a:cs typeface="Arial" pitchFamily="34" charset="0"/>
              </a:rPr>
              <a:t>(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ea typeface="Times New Roman"/>
                <a:cs typeface="Arial" pitchFamily="34" charset="0"/>
              </a:rPr>
              <a:t>для высшей квалиф. категории все программы доступны, первой квалиф. категории  - 70%, без категории  -40%)</a:t>
            </a:r>
            <a:endParaRPr lang="ru-RU" sz="2000" b="1" dirty="0" smtClean="0">
              <a:solidFill>
                <a:srgbClr val="C00000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52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5576" y="265439"/>
            <a:ext cx="777686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n-lt"/>
              <a:ea typeface="Times New Roman"/>
              <a:cs typeface="Arial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введение накопительной формы ПК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в рамках персонифицированной системы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2400" i="1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для педагогов высшей </a:t>
            </a:r>
            <a:r>
              <a:rPr lang="ru-RU" sz="2400" i="1" dirty="0" err="1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квалиф</a:t>
            </a:r>
            <a:r>
              <a:rPr lang="ru-RU" sz="2400" i="1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. категории)</a:t>
            </a: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sz="2400" dirty="0" smtClean="0">
              <a:solidFill>
                <a:srgbClr val="00206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сентября </a:t>
            </a:r>
            <a:r>
              <a:rPr lang="ru-RU" sz="2400" dirty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2016 года запланирована </a:t>
            </a:r>
            <a:r>
              <a:rPr lang="ru-RU" sz="2400" b="1" dirty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апробация независимой  системы оценки качества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освоения программ ПК в ИС «Электронное образование РТ» (</a:t>
            </a:r>
            <a:r>
              <a:rPr lang="ru-RU" sz="2400" i="1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воспитатели </a:t>
            </a:r>
            <a:r>
              <a:rPr lang="ru-RU" sz="2400" i="1" dirty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ДОО, учителя начальных классов, математики, русского  и татарского языков</a:t>
            </a:r>
            <a:r>
              <a:rPr lang="ru-RU" sz="2400" i="1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)</a:t>
            </a:r>
            <a:endParaRPr lang="ru-RU" sz="2400" b="1" i="1" dirty="0" smtClean="0">
              <a:solidFill>
                <a:srgbClr val="00206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sz="2000" dirty="0" smtClean="0">
              <a:solidFill>
                <a:srgbClr val="00206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с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 января 2017 года </a:t>
            </a:r>
            <a:r>
              <a:rPr lang="ru-RU" sz="2400" b="1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независимая система оценки качества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освоения программ ПК будет функционировать в штатном режиме в ИС «Электронное образование РТ»</a:t>
            </a:r>
          </a:p>
        </p:txBody>
      </p:sp>
    </p:spTree>
    <p:extLst>
      <p:ext uri="{BB962C8B-B14F-4D97-AF65-F5344CB8AC3E}">
        <p14:creationId xmlns:p14="http://schemas.microsoft.com/office/powerpoint/2010/main" val="147252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Работаем с периодом 2017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buNone/>
            </a:pPr>
            <a:endParaRPr lang="ru-RU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2276872"/>
            <a:ext cx="7267575" cy="2904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48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5893</TotalTime>
  <Words>1175</Words>
  <Application>Microsoft Office PowerPoint</Application>
  <PresentationFormat>Экран (4:3)</PresentationFormat>
  <Paragraphs>174</Paragraphs>
  <Slides>13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Преимущества персонифицированной модели</vt:lpstr>
      <vt:lpstr>Интерфейс педагога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Работаем с периодом 2017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Выбор педагогами образовательных организаций  для повышения квалификации в 2016 году</dc:title>
  <dc:creator>Giniatullina</dc:creator>
  <cp:lastModifiedBy>Admin</cp:lastModifiedBy>
  <cp:revision>482</cp:revision>
  <cp:lastPrinted>2016-07-04T14:23:28Z</cp:lastPrinted>
  <dcterms:created xsi:type="dcterms:W3CDTF">2015-12-30T06:08:30Z</dcterms:created>
  <dcterms:modified xsi:type="dcterms:W3CDTF">2016-09-08T06:39:25Z</dcterms:modified>
</cp:coreProperties>
</file>